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0" r:id="rId5"/>
    <p:sldId id="258" r:id="rId6"/>
    <p:sldId id="262" r:id="rId7"/>
    <p:sldId id="266" r:id="rId8"/>
    <p:sldId id="274" r:id="rId9"/>
    <p:sldId id="289" r:id="rId10"/>
    <p:sldId id="271" r:id="rId11"/>
    <p:sldId id="259" r:id="rId12"/>
    <p:sldId id="290" r:id="rId13"/>
    <p:sldId id="273" r:id="rId14"/>
    <p:sldId id="267" r:id="rId15"/>
    <p:sldId id="276" r:id="rId16"/>
    <p:sldId id="275" r:id="rId17"/>
    <p:sldId id="277" r:id="rId18"/>
    <p:sldId id="300" r:id="rId19"/>
    <p:sldId id="278" r:id="rId20"/>
    <p:sldId id="291" r:id="rId21"/>
    <p:sldId id="292" r:id="rId22"/>
    <p:sldId id="295" r:id="rId23"/>
    <p:sldId id="294" r:id="rId24"/>
    <p:sldId id="296" r:id="rId25"/>
    <p:sldId id="297" r:id="rId26"/>
    <p:sldId id="298" r:id="rId27"/>
    <p:sldId id="299" r:id="rId28"/>
    <p:sldId id="285" r:id="rId29"/>
    <p:sldId id="286" r:id="rId30"/>
    <p:sldId id="268" r:id="rId31"/>
    <p:sldId id="287" r:id="rId32"/>
    <p:sldId id="282" r:id="rId33"/>
    <p:sldId id="284" r:id="rId34"/>
    <p:sldId id="280" r:id="rId35"/>
    <p:sldId id="293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1B96-1564-46D0-BA54-74BFC9E7E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6A5B1-8C4F-6123-4032-781442697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3B66F-9D28-D7BC-5A53-3D571B63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CC4C-F490-8415-65DD-50C1223A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5663-5F80-DF8D-9C0C-9E2AC68B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ED50-4AC8-7E9D-F404-CCA2512C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B87D8-C011-E70B-F170-C315F4F95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4B42-34D6-B94A-24C8-59868588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53704-2C92-1D5F-54DF-625E1A03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9AFD-530F-A7A1-DA7C-2DC9BEFD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3728E-875A-15D8-F685-72C6434B8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902CB-5ABC-C9DE-8F99-69EC92D1D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A895-1692-0596-8CD4-28980B75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D0B0-CE24-C1A8-5973-49F419E7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623A7-63FA-4C30-894F-93138BC7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6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8335-679E-8B1E-A7FD-5748EC2E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6B47-E314-F4F5-CAD1-1D2B8EB05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238C-9526-7168-BD0A-53ABDD5F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5FD63-A113-D50A-6AF4-10C05B81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C474E-6760-EBDC-BDD9-88DA8802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75E0-DDB5-6195-27FD-443F17CF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8C5E-70D0-4A77-9F61-993EE8862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FCF65-F029-11AA-6989-999368D8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F13C4-D073-302E-CD9A-732A3CA5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41BD6-F238-6973-8AC5-0795DB9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DFB3-56C0-7338-3C52-EF7D1AC6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2963B-438B-190E-612B-8D5E69403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C636D-4A21-13A7-C229-2FB782163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CA191-B372-055F-18D5-143C3123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A5EA9-B0A4-FF3B-8EEF-760E717F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B3EC-3064-207B-502C-E5BE66A1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37E2-3618-3486-0F80-CEC036D7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8AA52-EC02-8376-6025-A7F63A84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7C6F4-7BB0-F06A-8414-D9915FB78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F418D-7755-2A24-D3BC-4A3B38E74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BC3AD-D059-690A-6549-D54A32163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88647-D259-53DF-8629-E618B0E3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19B56-32CB-6A81-212D-5D9BF660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0747C-72FB-1A91-F85B-447075CF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6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E3F4-7F96-11F8-AD3D-0CC6FFD9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8A624-36AE-F9FA-2B1D-4EFF12FA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30974-0348-C135-A3ED-71D23B45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9A6C7-BE19-E366-7B00-4E55B5BE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8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082E3-5274-613B-EB0D-D85137E7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9821C-BED4-9B92-4819-3DD635FC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572AB-80FC-6E67-CA87-6095BA0D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97EA-111D-BEEF-9102-385C6073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54CD-3707-AFDE-3C41-0F137D4F0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117D1-391C-1DB6-7752-E453A4EE9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682DD-27D0-29A7-9827-A99CDE0E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02CF-3450-49AD-1777-CCDBA433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C3D55-BB61-0190-CA70-87256C2B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8CE8-A0B2-8A0B-A4B6-FAAE5D6D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8B229-E83F-4254-4BA1-0786ABB61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14E9-A83F-998E-0F86-40B5697DE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22722-C964-CBEF-5FB5-97A0B3F9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DDD0D-A92D-A973-2897-E71AACD9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38FCD-091B-4397-7451-A9C2420E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7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12F02-89E7-5923-9BBB-BA4A4E52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C2CFE-BFE3-16B0-ED73-4DD76D87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72C41-854F-77C3-8608-138DA6B63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B6B4D-8A66-4E07-87B1-FEACD236C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7DE67-9C0C-0E26-5D7C-67D4D7F1E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1B3FB-1E36-1503-97BE-B55C4F3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3166E-3267-4827-987B-109F2906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3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WfvNN2Vj_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3g.com/wp-content/uploads/2021/10/doip-isotp-gw.pdf" TargetMode="External"/><Relationship Id="rId2" Type="http://schemas.openxmlformats.org/officeDocument/2006/relationships/hyperlink" Target="https://www.autopi.io/blog/diagnostics-over-internet-protocol-explain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or.com/int/en/support-downloads/download-center/#product=%5B%22115%22%5D&amp;downloadType=%5B%22demos%22%5D&amp;tab=1&amp;pageSize=15&amp;sort=date&amp;order=desc" TargetMode="External"/><Relationship Id="rId5" Type="http://schemas.openxmlformats.org/officeDocument/2006/relationships/hyperlink" Target="https://www.autosar.org/fileadmin/standards/R4-4-0/CP/AUTOSAR_SWS_DiagnosticOverIP.pdf" TargetMode="External"/><Relationship Id="rId4" Type="http://schemas.openxmlformats.org/officeDocument/2006/relationships/hyperlink" Target="https://www.youtube.com/watch?v=mjcG_n0ICD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vector.com/mod/page/view.php?id=16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7E81-0E48-4940-63C9-141E2C7D0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72FF2-3D25-D85B-0D92-9AAF54AD3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Author: Hua Van Thong</a:t>
            </a:r>
          </a:p>
        </p:txBody>
      </p:sp>
    </p:spTree>
    <p:extLst>
      <p:ext uri="{BB962C8B-B14F-4D97-AF65-F5344CB8AC3E}">
        <p14:creationId xmlns:p14="http://schemas.microsoft.com/office/powerpoint/2010/main" val="22082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Requirements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84E356-A8FA-2205-0996-E7703C6C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89" y="1572163"/>
            <a:ext cx="11497101" cy="51222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model before, we need to have:</a:t>
            </a:r>
          </a:p>
          <a:p>
            <a:r>
              <a:rPr lang="en-US" dirty="0" err="1"/>
              <a:t>CANoe</a:t>
            </a:r>
            <a:r>
              <a:rPr lang="en-US" dirty="0"/>
              <a:t> software to simulate </a:t>
            </a:r>
            <a:r>
              <a:rPr lang="en-US" dirty="0" err="1"/>
              <a:t>DoIP</a:t>
            </a:r>
            <a:r>
              <a:rPr lang="en-US" dirty="0"/>
              <a:t> ECU on Network.</a:t>
            </a:r>
          </a:p>
          <a:p>
            <a:r>
              <a:rPr lang="en-US" dirty="0"/>
              <a:t>The </a:t>
            </a:r>
            <a:r>
              <a:rPr lang="en-US" b="1" dirty="0"/>
              <a:t>Vector VN5610A device attached license</a:t>
            </a:r>
            <a:r>
              <a:rPr lang="en-US" dirty="0"/>
              <a:t> to activate </a:t>
            </a:r>
            <a:r>
              <a:rPr lang="en-US" dirty="0" err="1"/>
              <a:t>CANoe</a:t>
            </a:r>
            <a:r>
              <a:rPr lang="en-US" dirty="0"/>
              <a:t> software, then we can start simulation.</a:t>
            </a:r>
          </a:p>
          <a:p>
            <a:r>
              <a:rPr lang="en-US" dirty="0"/>
              <a:t>Use </a:t>
            </a:r>
            <a:r>
              <a:rPr lang="en-US" dirty="0" err="1"/>
              <a:t>DoIP</a:t>
            </a:r>
            <a:r>
              <a:rPr lang="en-US" dirty="0"/>
              <a:t> Client to interact on </a:t>
            </a:r>
            <a:r>
              <a:rPr lang="en-US" dirty="0" err="1"/>
              <a:t>DoIP</a:t>
            </a:r>
            <a:r>
              <a:rPr lang="en-US" dirty="0"/>
              <a:t> ECU simulation, after that, we can execute on the real device.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A4C68-6887-F1CC-5083-517FA44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21" y="4136158"/>
            <a:ext cx="2318675" cy="23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1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6" y="2479150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DoIP</a:t>
            </a:r>
            <a:r>
              <a:rPr lang="en-US" b="1" dirty="0"/>
              <a:t> Basis</a:t>
            </a:r>
          </a:p>
        </p:txBody>
      </p:sp>
    </p:spTree>
    <p:extLst>
      <p:ext uri="{BB962C8B-B14F-4D97-AF65-F5344CB8AC3E}">
        <p14:creationId xmlns:p14="http://schemas.microsoft.com/office/powerpoint/2010/main" val="305506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Basis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B95AE6E-E12A-C6B3-A4EB-60FC4B88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0" y="1555386"/>
            <a:ext cx="11711031" cy="48118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getting started with </a:t>
            </a:r>
            <a:r>
              <a:rPr lang="en-US" dirty="0" err="1"/>
              <a:t>DoIP</a:t>
            </a:r>
            <a:r>
              <a:rPr lang="en-US" dirty="0"/>
              <a:t> Basis on </a:t>
            </a:r>
            <a:r>
              <a:rPr lang="en-US" dirty="0" err="1"/>
              <a:t>CANoe</a:t>
            </a:r>
            <a:r>
              <a:rPr lang="en-US" dirty="0"/>
              <a:t>, there are some benefits when using </a:t>
            </a:r>
            <a:r>
              <a:rPr lang="en-US" dirty="0" err="1"/>
              <a:t>CANoe</a:t>
            </a:r>
            <a:r>
              <a:rPr lang="en-US" dirty="0"/>
              <a:t> software:</a:t>
            </a:r>
          </a:p>
          <a:p>
            <a:r>
              <a:rPr lang="en-US" dirty="0" err="1"/>
              <a:t>CANoe</a:t>
            </a:r>
            <a:r>
              <a:rPr lang="en-US" dirty="0"/>
              <a:t> can simulate all components on networks.</a:t>
            </a:r>
          </a:p>
          <a:p>
            <a:r>
              <a:rPr lang="en-US" dirty="0" err="1"/>
              <a:t>CANoe</a:t>
            </a:r>
            <a:r>
              <a:rPr lang="en-US" dirty="0"/>
              <a:t> can create a real hardware for testing and simulate other components.</a:t>
            </a:r>
          </a:p>
          <a:p>
            <a:r>
              <a:rPr lang="en-US" dirty="0"/>
              <a:t>You can use </a:t>
            </a:r>
            <a:r>
              <a:rPr lang="en-US" dirty="0" err="1"/>
              <a:t>CANoe</a:t>
            </a:r>
            <a:r>
              <a:rPr lang="en-US" dirty="0"/>
              <a:t> to test and control communication between ECUs through the </a:t>
            </a:r>
            <a:r>
              <a:rPr lang="en-US" dirty="0" err="1"/>
              <a:t>DoIP</a:t>
            </a:r>
            <a:r>
              <a:rPr lang="en-US" dirty="0"/>
              <a:t> protocol. This helps you identify errors and work with testing and diagnostic functions.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More details about </a:t>
            </a:r>
            <a:r>
              <a:rPr lang="en-US" dirty="0" err="1"/>
              <a:t>CANoe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https://www.youtube.com/watch?v=vWfvNN2Vj_0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8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4F0BD-392A-0874-522E-9406BECA2716}"/>
              </a:ext>
            </a:extLst>
          </p:cNvPr>
          <p:cNvSpPr txBox="1"/>
          <p:nvPr/>
        </p:nvSpPr>
        <p:spPr>
          <a:xfrm>
            <a:off x="1766582" y="6308209"/>
            <a:ext cx="803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Whole communication sequence is performed using the UDP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22445-14A0-482E-5CA7-201084891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3" y="1417738"/>
            <a:ext cx="6988727" cy="4731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184C6-EE68-14DC-2AE7-D94C2B0931E7}"/>
              </a:ext>
            </a:extLst>
          </p:cNvPr>
          <p:cNvSpPr txBox="1"/>
          <p:nvPr/>
        </p:nvSpPr>
        <p:spPr>
          <a:xfrm>
            <a:off x="7243194" y="1837180"/>
            <a:ext cx="4454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the vehicle behind </a:t>
            </a:r>
            <a:r>
              <a:rPr lang="en-US" dirty="0" err="1"/>
              <a:t>DoIP</a:t>
            </a:r>
            <a:r>
              <a:rPr lang="en-US" dirty="0"/>
              <a:t> ECUs. There are 2 ways to do it: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When the ECU is powered up, it will send three times the </a:t>
            </a:r>
            <a:r>
              <a:rPr lang="en-US" b="1" dirty="0"/>
              <a:t>vehicle announcement messages; </a:t>
            </a:r>
            <a:r>
              <a:rPr lang="en-US" dirty="0"/>
              <a:t>then depending on the network status, it will be forwarded to the tester.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If tester not receive, tester also send a vehicle identification request to </a:t>
            </a:r>
            <a:r>
              <a:rPr lang="en-US" dirty="0" err="1"/>
              <a:t>DoIP</a:t>
            </a:r>
            <a:r>
              <a:rPr lang="en-US" dirty="0"/>
              <a:t> ECU.</a:t>
            </a:r>
          </a:p>
        </p:txBody>
      </p:sp>
    </p:spTree>
    <p:extLst>
      <p:ext uri="{BB962C8B-B14F-4D97-AF65-F5344CB8AC3E}">
        <p14:creationId xmlns:p14="http://schemas.microsoft.com/office/powerpoint/2010/main" val="104447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8CAC26-C10E-1C51-83B2-375D71EF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564853"/>
            <a:ext cx="7323590" cy="4885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2DF1B-234C-7EC6-0AFF-E24B45F94372}"/>
              </a:ext>
            </a:extLst>
          </p:cNvPr>
          <p:cNvSpPr txBox="1"/>
          <p:nvPr/>
        </p:nvSpPr>
        <p:spPr>
          <a:xfrm>
            <a:off x="7633982" y="1564853"/>
            <a:ext cx="445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Basically, if </a:t>
            </a:r>
            <a:r>
              <a:rPr lang="en-US" b="1" dirty="0"/>
              <a:t>Vehicle identification request()</a:t>
            </a:r>
            <a:r>
              <a:rPr lang="en-US" dirty="0"/>
              <a:t> can be sent without parameters, it will ask the network who’s there.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Then, all vehicles in the network which will receive this request.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They will respond with their vehicle identification number through </a:t>
            </a:r>
            <a:r>
              <a:rPr lang="en-US" b="1" dirty="0"/>
              <a:t>Vehicle identification response()</a:t>
            </a:r>
            <a:r>
              <a:rPr lang="en-US" dirty="0"/>
              <a:t> message 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1BB2AB-FB0C-D5C9-423D-E632353271CC}"/>
              </a:ext>
            </a:extLst>
          </p:cNvPr>
          <p:cNvCxnSpPr>
            <a:cxnSpLocks/>
          </p:cNvCxnSpPr>
          <p:nvPr/>
        </p:nvCxnSpPr>
        <p:spPr>
          <a:xfrm flipH="1">
            <a:off x="5931017" y="1904301"/>
            <a:ext cx="1786855" cy="338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F34F29-887E-9103-8758-7379C22CED5E}"/>
              </a:ext>
            </a:extLst>
          </p:cNvPr>
          <p:cNvCxnSpPr>
            <a:cxnSpLocks/>
          </p:cNvCxnSpPr>
          <p:nvPr/>
        </p:nvCxnSpPr>
        <p:spPr>
          <a:xfrm flipH="1">
            <a:off x="6644782" y="3534619"/>
            <a:ext cx="1156979" cy="223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79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C2DF1B-234C-7EC6-0AFF-E24B45F94372}"/>
              </a:ext>
            </a:extLst>
          </p:cNvPr>
          <p:cNvSpPr txBox="1"/>
          <p:nvPr/>
        </p:nvSpPr>
        <p:spPr>
          <a:xfrm>
            <a:off x="7895162" y="1749411"/>
            <a:ext cx="42968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Beside that, we also send the </a:t>
            </a:r>
            <a:r>
              <a:rPr lang="en-US" b="1" dirty="0"/>
              <a:t>vehicle identification request</a:t>
            </a:r>
            <a:r>
              <a:rPr lang="en-US" dirty="0"/>
              <a:t> with </a:t>
            </a:r>
            <a:r>
              <a:rPr lang="en-US" b="1" dirty="0"/>
              <a:t>VIN, EID1</a:t>
            </a:r>
            <a:r>
              <a:rPr lang="en-US" dirty="0"/>
              <a:t> parameter to identify the specific vehicle in the network.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b="1" dirty="0"/>
              <a:t>Note: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If there are many Tester client, we can use </a:t>
            </a:r>
            <a:r>
              <a:rPr lang="en-US" b="1" dirty="0"/>
              <a:t>Tester Logical Address </a:t>
            </a:r>
            <a:r>
              <a:rPr lang="en-US" dirty="0"/>
              <a:t>to identify Tester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If there are many ECUs, we can use </a:t>
            </a:r>
            <a:br>
              <a:rPr lang="en-US" dirty="0"/>
            </a:br>
            <a:r>
              <a:rPr lang="en-US" b="1" dirty="0"/>
              <a:t>ECU Logical Address</a:t>
            </a:r>
            <a:r>
              <a:rPr lang="en-US" dirty="0"/>
              <a:t> to identify ECUs.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If there are many vehicle, we can use Vehicle Identification Request to identify the expected vehicle.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DFEB6-2809-8E7C-44A3-5BC20F2A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1551963"/>
            <a:ext cx="7700208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C88B3-BB8E-AF40-C2F4-92089341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7" y="1621639"/>
            <a:ext cx="7811186" cy="4871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9CC9A-334A-AF5E-ECB9-B162BDC1F0B1}"/>
              </a:ext>
            </a:extLst>
          </p:cNvPr>
          <p:cNvSpPr txBox="1"/>
          <p:nvPr/>
        </p:nvSpPr>
        <p:spPr>
          <a:xfrm>
            <a:off x="7800392" y="1749411"/>
            <a:ext cx="43916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identifying the target device for diagnostics, it proceeds to the next step, which involves using the TCP transport protocol: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tester opens the TCP channel, which is also known as a TCP handshake.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9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9CC9A-334A-AF5E-ECB9-B162BDC1F0B1}"/>
              </a:ext>
            </a:extLst>
          </p:cNvPr>
          <p:cNvSpPr txBox="1"/>
          <p:nvPr/>
        </p:nvSpPr>
        <p:spPr>
          <a:xfrm>
            <a:off x="7800392" y="1749411"/>
            <a:ext cx="4391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TCP connection set up, we can activate the communication with the target ECU behind the gateway.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Routing activation request is sent by tester to the ECU.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ECU will response if the routing was successfully.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If the routing activation request success, we can activate the target ECU behind the gateway.</a:t>
            </a:r>
          </a:p>
          <a:p>
            <a:endParaRPr lang="en-US" dirty="0"/>
          </a:p>
          <a:p>
            <a:r>
              <a:rPr lang="en-US" b="1" dirty="0"/>
              <a:t>Note: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Please ensure that the correct information for the logical address of the ECU and the logical address of the tester is provided.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A992D-A629-72A6-A874-BE5B222C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5" y="1442616"/>
            <a:ext cx="7623107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DE7BB-0641-13A9-730D-935B852D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" y="1390830"/>
            <a:ext cx="8180464" cy="4882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9CC9A-334A-AF5E-ECB9-B162BDC1F0B1}"/>
              </a:ext>
            </a:extLst>
          </p:cNvPr>
          <p:cNvSpPr txBox="1"/>
          <p:nvPr/>
        </p:nvSpPr>
        <p:spPr>
          <a:xfrm>
            <a:off x="8229600" y="1576873"/>
            <a:ext cx="396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successful connection between the tester and the ECU, we can start exchange of diagnostic message.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We can send any messages supported by </a:t>
            </a:r>
            <a:r>
              <a:rPr lang="en-US" dirty="0" err="1"/>
              <a:t>CANoe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Note: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To send message, double click on </a:t>
            </a:r>
            <a:r>
              <a:rPr lang="en-US" dirty="0" err="1"/>
              <a:t>SerialNumberRead</a:t>
            </a:r>
            <a:r>
              <a:rPr lang="en-US" dirty="0"/>
              <a:t>, it can send message immediately.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1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Typical </a:t>
            </a:r>
            <a:r>
              <a:rPr lang="en-US" b="1" dirty="0" err="1">
                <a:solidFill>
                  <a:schemeClr val="accent1"/>
                </a:solidFill>
              </a:rPr>
              <a:t>Communucation</a:t>
            </a:r>
            <a:r>
              <a:rPr lang="en-US" b="1" dirty="0">
                <a:solidFill>
                  <a:schemeClr val="accent1"/>
                </a:solidFill>
              </a:rPr>
              <a:t> Sequence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9CC9A-334A-AF5E-ECB9-B162BDC1F0B1}"/>
              </a:ext>
            </a:extLst>
          </p:cNvPr>
          <p:cNvSpPr txBox="1"/>
          <p:nvPr/>
        </p:nvSpPr>
        <p:spPr>
          <a:xfrm>
            <a:off x="7800392" y="1758742"/>
            <a:ext cx="439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 will close TCP connection channel.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E09A9-A7AF-24E9-390C-3B94D9DF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4" y="1506083"/>
            <a:ext cx="7613778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3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A922-07F4-3AA9-88F2-F34E9D71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DoIP</a:t>
            </a:r>
            <a:r>
              <a:rPr lang="en-US" dirty="0"/>
              <a:t> Basis</a:t>
            </a:r>
          </a:p>
          <a:p>
            <a:r>
              <a:rPr lang="en-US" dirty="0"/>
              <a:t>Simple setup on </a:t>
            </a:r>
            <a:r>
              <a:rPr lang="en-US" dirty="0" err="1"/>
              <a:t>CANoe</a:t>
            </a:r>
            <a:endParaRPr lang="en-US" dirty="0"/>
          </a:p>
          <a:p>
            <a:r>
              <a:rPr lang="en-US" dirty="0"/>
              <a:t>Our </a:t>
            </a:r>
            <a:r>
              <a:rPr lang="en-US" dirty="0" err="1"/>
              <a:t>DoIP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44851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6" y="24791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Simple Setup on Canoe</a:t>
            </a:r>
          </a:p>
        </p:txBody>
      </p:sp>
    </p:spTree>
    <p:extLst>
      <p:ext uri="{BB962C8B-B14F-4D97-AF65-F5344CB8AC3E}">
        <p14:creationId xmlns:p14="http://schemas.microsoft.com/office/powerpoint/2010/main" val="377436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610B0-CC90-B86A-CD32-16E12A4C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" y="1493240"/>
            <a:ext cx="3637446" cy="4743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83106-A59E-3B3C-D109-BAADF8BE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16" y="1388529"/>
            <a:ext cx="6460903" cy="5267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9640946" y="2299146"/>
            <a:ext cx="2551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simulation for testing: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ECU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DoIP</a:t>
            </a:r>
            <a:r>
              <a:rPr lang="en-US" dirty="0"/>
              <a:t> components.</a:t>
            </a:r>
          </a:p>
        </p:txBody>
      </p:sp>
    </p:spTree>
    <p:extLst>
      <p:ext uri="{BB962C8B-B14F-4D97-AF65-F5344CB8AC3E}">
        <p14:creationId xmlns:p14="http://schemas.microsoft.com/office/powerpoint/2010/main" val="301500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610B0-CC90-B86A-CD32-16E12A4C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" y="1493240"/>
            <a:ext cx="3637446" cy="4743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E6F49-45EE-73D9-7AB0-101663CF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64" y="1590019"/>
            <a:ext cx="6391608" cy="5104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9387281" y="1590019"/>
            <a:ext cx="2769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/>
              <a:t>CANoe</a:t>
            </a:r>
            <a:r>
              <a:rPr lang="en-US" b="1" dirty="0"/>
              <a:t> TCP/IP Stack</a:t>
            </a:r>
            <a:r>
              <a:rPr lang="en-US" dirty="0"/>
              <a:t> is a global network.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/>
              <a:t>DoIP_Testermodule</a:t>
            </a:r>
            <a:r>
              <a:rPr lang="en-US" b="1" dirty="0"/>
              <a:t> </a:t>
            </a:r>
            <a:r>
              <a:rPr lang="en-US" dirty="0"/>
              <a:t>is a client tester.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/>
              <a:t>ECUsim</a:t>
            </a:r>
            <a:r>
              <a:rPr lang="en-US" dirty="0"/>
              <a:t> is a ECU simulation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2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610B0-CC90-B86A-CD32-16E12A4C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" y="1493240"/>
            <a:ext cx="3637446" cy="4743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4E5616-C532-1EEC-CF99-B234F9C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01" y="1590019"/>
            <a:ext cx="6523249" cy="49972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838753-E776-811F-6463-E72D16FB3770}"/>
              </a:ext>
            </a:extLst>
          </p:cNvPr>
          <p:cNvCxnSpPr>
            <a:cxnSpLocks/>
          </p:cNvCxnSpPr>
          <p:nvPr/>
        </p:nvCxnSpPr>
        <p:spPr>
          <a:xfrm flipV="1">
            <a:off x="2553050" y="3355596"/>
            <a:ext cx="1616278" cy="119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9422832" y="1637229"/>
            <a:ext cx="27691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CANoe</a:t>
            </a:r>
            <a:r>
              <a:rPr lang="en-US" dirty="0"/>
              <a:t> TCP/IP Stack is a global network.</a:t>
            </a:r>
            <a:br>
              <a:rPr lang="en-US" dirty="0"/>
            </a:br>
            <a:r>
              <a:rPr lang="en-US" dirty="0"/>
              <a:t>=&gt; 192.168.1.1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Tester need to set up the Diagnostic Console as the same as global network.</a:t>
            </a:r>
            <a:br>
              <a:rPr lang="en-US" dirty="0"/>
            </a:br>
            <a:r>
              <a:rPr lang="en-US" dirty="0"/>
              <a:t>=&gt; 192.168.1.1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 avoid the message error, please set to option: “Use shared </a:t>
            </a:r>
            <a:r>
              <a:rPr lang="en-US" dirty="0" err="1"/>
              <a:t>CANoe</a:t>
            </a:r>
            <a:r>
              <a:rPr lang="en-US" dirty="0"/>
              <a:t> TCP/IP Stack”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92CF63-9F85-70E1-8AB4-8F89107F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067" y="5267981"/>
            <a:ext cx="3220752" cy="7133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96093C-E0DF-0B01-BB74-34D93CE7408C}"/>
              </a:ext>
            </a:extLst>
          </p:cNvPr>
          <p:cNvCxnSpPr>
            <a:cxnSpLocks/>
          </p:cNvCxnSpPr>
          <p:nvPr/>
        </p:nvCxnSpPr>
        <p:spPr>
          <a:xfrm flipH="1">
            <a:off x="4882393" y="3884103"/>
            <a:ext cx="1006679" cy="181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610B0-CC90-B86A-CD32-16E12A4C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240"/>
            <a:ext cx="3637446" cy="4743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54605-9673-B703-82A2-F65F7A58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91" y="1545534"/>
            <a:ext cx="6570317" cy="48368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96314-A351-1963-9E8E-011870F3F466}"/>
              </a:ext>
            </a:extLst>
          </p:cNvPr>
          <p:cNvCxnSpPr>
            <a:cxnSpLocks/>
          </p:cNvCxnSpPr>
          <p:nvPr/>
        </p:nvCxnSpPr>
        <p:spPr>
          <a:xfrm flipH="1" flipV="1">
            <a:off x="2650921" y="2952925"/>
            <a:ext cx="2994870" cy="75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3BDD41-505B-855A-DE45-062C4CD5FC57}"/>
              </a:ext>
            </a:extLst>
          </p:cNvPr>
          <p:cNvSpPr txBox="1"/>
          <p:nvPr/>
        </p:nvSpPr>
        <p:spPr>
          <a:xfrm>
            <a:off x="9422832" y="1637229"/>
            <a:ext cx="276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Set up network on </a:t>
            </a:r>
            <a:r>
              <a:rPr lang="en-US" dirty="0" err="1"/>
              <a:t>ECUsim</a:t>
            </a:r>
            <a:r>
              <a:rPr lang="en-US" dirty="0"/>
              <a:t> is 192.168.1.2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9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610B0-CC90-B86A-CD32-16E12A4C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240"/>
            <a:ext cx="3637446" cy="4743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74E97-AE0F-70A9-B84A-B9ABFB89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95" y="1567445"/>
            <a:ext cx="7003984" cy="479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F8440-B8AF-048F-54D3-3AA082C2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47" y="2607985"/>
            <a:ext cx="5848924" cy="3775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10106236" y="1595338"/>
            <a:ext cx="2085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Set up diagnostic configuration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Then start diagnostic by click </a:t>
            </a:r>
            <a:r>
              <a:rPr lang="en-US" b="1" dirty="0"/>
              <a:t>Start Measurement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227252-F91F-FDF1-5069-A430437F69A0}"/>
              </a:ext>
            </a:extLst>
          </p:cNvPr>
          <p:cNvCxnSpPr>
            <a:cxnSpLocks/>
          </p:cNvCxnSpPr>
          <p:nvPr/>
        </p:nvCxnSpPr>
        <p:spPr>
          <a:xfrm flipH="1" flipV="1">
            <a:off x="3637446" y="1763486"/>
            <a:ext cx="6728864" cy="17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BAD90C-E460-FF14-CFD7-09204E4C768B}"/>
              </a:ext>
            </a:extLst>
          </p:cNvPr>
          <p:cNvCxnSpPr>
            <a:cxnSpLocks/>
          </p:cNvCxnSpPr>
          <p:nvPr/>
        </p:nvCxnSpPr>
        <p:spPr>
          <a:xfrm flipH="1">
            <a:off x="7931020" y="1931437"/>
            <a:ext cx="2435290" cy="224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6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358228" y="1430131"/>
            <a:ext cx="31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Output on Trace windows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03932-7E2E-0246-7069-EA385FB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6" y="1883136"/>
            <a:ext cx="9557438" cy="3544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E6F9-D7E7-2A59-89E0-E1BE820AC8DC}"/>
              </a:ext>
            </a:extLst>
          </p:cNvPr>
          <p:cNvSpPr txBox="1"/>
          <p:nvPr/>
        </p:nvSpPr>
        <p:spPr>
          <a:xfrm>
            <a:off x="10002264" y="1883136"/>
            <a:ext cx="2286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After start measurement, we can see </a:t>
            </a:r>
            <a:r>
              <a:rPr lang="en-US" b="1" dirty="0"/>
              <a:t>the vehicle announcement identification </a:t>
            </a:r>
            <a:r>
              <a:rPr lang="en-US" dirty="0"/>
              <a:t>from </a:t>
            </a:r>
            <a:r>
              <a:rPr lang="en-US" dirty="0" err="1"/>
              <a:t>DoIP</a:t>
            </a:r>
            <a:r>
              <a:rPr lang="en-US" dirty="0"/>
              <a:t> ECU simulation.</a:t>
            </a:r>
          </a:p>
        </p:txBody>
      </p:sp>
    </p:spTree>
    <p:extLst>
      <p:ext uri="{BB962C8B-B14F-4D97-AF65-F5344CB8AC3E}">
        <p14:creationId xmlns:p14="http://schemas.microsoft.com/office/powerpoint/2010/main" val="155548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B13FC1-D146-73F1-E12B-1C3602F1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Simple set up diagnostic </a:t>
            </a:r>
            <a:r>
              <a:rPr lang="en-US" b="1" dirty="0" err="1">
                <a:solidFill>
                  <a:schemeClr val="accent1"/>
                </a:solidFill>
              </a:rPr>
              <a:t>DoIP</a:t>
            </a:r>
            <a:r>
              <a:rPr lang="en-US" b="1" dirty="0">
                <a:solidFill>
                  <a:schemeClr val="accent1"/>
                </a:solidFill>
              </a:rPr>
              <a:t> for ECU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9E1D9-7FC6-4575-242E-8DC42AB06B93}"/>
              </a:ext>
            </a:extLst>
          </p:cNvPr>
          <p:cNvSpPr txBox="1"/>
          <p:nvPr/>
        </p:nvSpPr>
        <p:spPr>
          <a:xfrm>
            <a:off x="358228" y="1430131"/>
            <a:ext cx="793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Output on Trace windows when send the expected message to target ECU.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7A890-7D68-2CF5-7291-5BE803D5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" y="1938084"/>
            <a:ext cx="11263103" cy="4554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1C983-A488-8FE9-40EF-8A29287AC229}"/>
              </a:ext>
            </a:extLst>
          </p:cNvPr>
          <p:cNvSpPr txBox="1"/>
          <p:nvPr/>
        </p:nvSpPr>
        <p:spPr>
          <a:xfrm>
            <a:off x="8581938" y="5135980"/>
            <a:ext cx="322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</a:t>
            </a:r>
            <a:r>
              <a:rPr lang="en-US" dirty="0"/>
              <a:t>Send </a:t>
            </a:r>
            <a:r>
              <a:rPr lang="en-US" dirty="0" err="1"/>
              <a:t>SerialNumberRead</a:t>
            </a:r>
            <a:r>
              <a:rPr lang="en-US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D6F82C-A73B-0277-4042-94BA38DB6324}"/>
              </a:ext>
            </a:extLst>
          </p:cNvPr>
          <p:cNvCxnSpPr/>
          <p:nvPr/>
        </p:nvCxnSpPr>
        <p:spPr>
          <a:xfrm flipH="1">
            <a:off x="2214694" y="4051883"/>
            <a:ext cx="847288" cy="152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D9923F0-9F3F-A0C4-51A1-F0DD088A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8" y="5644239"/>
            <a:ext cx="3659079" cy="724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B6A83F-67B0-D573-B5A0-04EF72E62F54}"/>
              </a:ext>
            </a:extLst>
          </p:cNvPr>
          <p:cNvSpPr txBox="1"/>
          <p:nvPr/>
        </p:nvSpPr>
        <p:spPr>
          <a:xfrm>
            <a:off x="3061982" y="5876656"/>
            <a:ext cx="319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2: </a:t>
            </a:r>
            <a:r>
              <a:rPr lang="en-US" dirty="0"/>
              <a:t>Receive result from ECU </a:t>
            </a:r>
          </a:p>
        </p:txBody>
      </p:sp>
    </p:spTree>
    <p:extLst>
      <p:ext uri="{BB962C8B-B14F-4D97-AF65-F5344CB8AC3E}">
        <p14:creationId xmlns:p14="http://schemas.microsoft.com/office/powerpoint/2010/main" val="358375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6" y="24791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Our </a:t>
            </a:r>
            <a:r>
              <a:rPr lang="en-US" b="1" dirty="0" err="1"/>
              <a:t>DoIP</a:t>
            </a:r>
            <a:r>
              <a:rPr lang="en-US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93163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Context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00" y="1488411"/>
            <a:ext cx="11125075" cy="4921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Currently, we have 3 libraries which we need to consider:</a:t>
            </a:r>
          </a:p>
          <a:p>
            <a:pPr marL="514350" indent="-514350">
              <a:buAutoNum type="arabicPeriod"/>
            </a:pPr>
            <a:r>
              <a:rPr lang="en-US" dirty="0" err="1"/>
              <a:t>DoIP</a:t>
            </a:r>
            <a:r>
              <a:rPr lang="en-US" dirty="0"/>
              <a:t> library in PDT team, it’s already worked, and we can see outputs.</a:t>
            </a:r>
          </a:p>
          <a:p>
            <a:pPr marL="514350" indent="-514350">
              <a:buAutoNum type="arabicPeriod"/>
            </a:pPr>
            <a:r>
              <a:rPr lang="en-US" dirty="0" err="1"/>
              <a:t>DoIP</a:t>
            </a:r>
            <a:r>
              <a:rPr lang="en-US" dirty="0"/>
              <a:t> library in Indian team, it’s already done, however it still not apply to PBT team.</a:t>
            </a:r>
          </a:p>
          <a:p>
            <a:pPr marL="514350" indent="-514350">
              <a:buAutoNum type="arabicPeriod"/>
            </a:pPr>
            <a:r>
              <a:rPr lang="en-US" dirty="0" err="1"/>
              <a:t>DoIP</a:t>
            </a:r>
            <a:r>
              <a:rPr lang="en-US" dirty="0"/>
              <a:t> Client library on pipy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0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6" y="24791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76616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Robot Keyword in PDT team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958" y="1497741"/>
            <a:ext cx="5040408" cy="249576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DoIP</a:t>
            </a:r>
            <a:r>
              <a:rPr lang="en-US" dirty="0"/>
              <a:t> is working in PBT team provides keywords:</a:t>
            </a:r>
          </a:p>
          <a:p>
            <a:r>
              <a:rPr lang="en-US" dirty="0"/>
              <a:t>run </a:t>
            </a:r>
            <a:r>
              <a:rPr lang="en-US" dirty="0" err="1"/>
              <a:t>DoIP</a:t>
            </a:r>
            <a:endParaRPr lang="en-US" dirty="0"/>
          </a:p>
          <a:p>
            <a:r>
              <a:rPr lang="en-US" dirty="0"/>
              <a:t>…..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473E2-0434-8A27-3F91-BF3BD128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0" y="2034960"/>
            <a:ext cx="6441504" cy="1581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A07C11-5A3D-71A4-B4F8-A1510F02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0" y="4234644"/>
            <a:ext cx="9871890" cy="2382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5074F-DA58-8CA8-70CD-596B0885BB4C}"/>
              </a:ext>
            </a:extLst>
          </p:cNvPr>
          <p:cNvSpPr txBox="1"/>
          <p:nvPr/>
        </p:nvSpPr>
        <p:spPr>
          <a:xfrm>
            <a:off x="356118" y="1506022"/>
            <a:ext cx="31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Robot Keyword – run </a:t>
            </a:r>
            <a:r>
              <a:rPr lang="en-US" b="1" dirty="0" err="1"/>
              <a:t>DoIP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C2E20-9E76-D169-A1F6-63B041447610}"/>
              </a:ext>
            </a:extLst>
          </p:cNvPr>
          <p:cNvSpPr txBox="1"/>
          <p:nvPr/>
        </p:nvSpPr>
        <p:spPr>
          <a:xfrm>
            <a:off x="356118" y="3776355"/>
            <a:ext cx="31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Implementation for run </a:t>
            </a:r>
            <a:r>
              <a:rPr lang="en-US" b="1" dirty="0" err="1"/>
              <a:t>DoIP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5340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Robot Keyword in PDT team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08" y="4362239"/>
            <a:ext cx="11935857" cy="231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necessary parameters:</a:t>
            </a:r>
          </a:p>
          <a:p>
            <a:r>
              <a:rPr lang="en-US" dirty="0" err="1"/>
              <a:t>TargetIP</a:t>
            </a:r>
            <a:r>
              <a:rPr lang="en-US" dirty="0"/>
              <a:t>: IP of target device.</a:t>
            </a:r>
          </a:p>
          <a:p>
            <a:r>
              <a:rPr lang="en-US" dirty="0" err="1"/>
              <a:t>TesterIP</a:t>
            </a:r>
            <a:r>
              <a:rPr lang="en-US" dirty="0"/>
              <a:t>: IP of target tester.</a:t>
            </a:r>
          </a:p>
          <a:p>
            <a:pPr marL="0" indent="0">
              <a:buNone/>
            </a:pPr>
            <a:r>
              <a:rPr lang="en-US" dirty="0"/>
              <a:t>We can see the diagnostic message can be sent successfully on the above terminal.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5074F-DA58-8CA8-70CD-596B0885BB4C}"/>
              </a:ext>
            </a:extLst>
          </p:cNvPr>
          <p:cNvSpPr txBox="1"/>
          <p:nvPr/>
        </p:nvSpPr>
        <p:spPr>
          <a:xfrm>
            <a:off x="356118" y="1506022"/>
            <a:ext cx="31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from terminal: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955C1-C7B5-EEC2-85C8-139A0466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" y="1930561"/>
            <a:ext cx="12192000" cy="21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3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Robot Keyword in Indian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958" y="1497741"/>
            <a:ext cx="5040408" cy="48489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DoIP</a:t>
            </a:r>
            <a:r>
              <a:rPr lang="en-US" dirty="0"/>
              <a:t> Indian provides keywords:</a:t>
            </a:r>
          </a:p>
          <a:p>
            <a:r>
              <a:rPr lang="en-US" dirty="0" err="1"/>
              <a:t>DoIP</a:t>
            </a:r>
            <a:r>
              <a:rPr lang="en-US" dirty="0"/>
              <a:t> Initialize</a:t>
            </a:r>
          </a:p>
          <a:p>
            <a:r>
              <a:rPr lang="en-US" dirty="0" err="1"/>
              <a:t>DoIP</a:t>
            </a:r>
            <a:r>
              <a:rPr lang="en-US" dirty="0"/>
              <a:t> Send </a:t>
            </a:r>
            <a:r>
              <a:rPr lang="en-US" dirty="0" err="1"/>
              <a:t>Diag</a:t>
            </a:r>
            <a:r>
              <a:rPr lang="en-US" dirty="0"/>
              <a:t> Message</a:t>
            </a:r>
          </a:p>
          <a:p>
            <a:r>
              <a:rPr lang="en-US" dirty="0" err="1"/>
              <a:t>DoIP</a:t>
            </a:r>
            <a:r>
              <a:rPr lang="en-US" dirty="0"/>
              <a:t> Validate </a:t>
            </a:r>
            <a:r>
              <a:rPr lang="en-US" dirty="0" err="1"/>
              <a:t>Diag</a:t>
            </a:r>
            <a:r>
              <a:rPr lang="en-US" dirty="0"/>
              <a:t> Response</a:t>
            </a:r>
          </a:p>
          <a:p>
            <a:r>
              <a:rPr lang="en-US" dirty="0" err="1"/>
              <a:t>DoIP</a:t>
            </a:r>
            <a:r>
              <a:rPr lang="en-US" dirty="0"/>
              <a:t> Start Tester Present</a:t>
            </a:r>
          </a:p>
          <a:p>
            <a:r>
              <a:rPr lang="en-US" dirty="0" err="1"/>
              <a:t>DoIP</a:t>
            </a:r>
            <a:r>
              <a:rPr lang="en-US" dirty="0"/>
              <a:t> Stop Tester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41FD9-73EB-BC5A-A43D-7CDEB07B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9" y="2194541"/>
            <a:ext cx="5402859" cy="4068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F0F07-6ADC-F82B-1730-B19B8ED6F45B}"/>
              </a:ext>
            </a:extLst>
          </p:cNvPr>
          <p:cNvSpPr txBox="1"/>
          <p:nvPr/>
        </p:nvSpPr>
        <p:spPr>
          <a:xfrm>
            <a:off x="206827" y="1497741"/>
            <a:ext cx="31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Robot Keyword</a:t>
            </a:r>
          </a:p>
        </p:txBody>
      </p:sp>
    </p:spTree>
    <p:extLst>
      <p:ext uri="{BB962C8B-B14F-4D97-AF65-F5344CB8AC3E}">
        <p14:creationId xmlns:p14="http://schemas.microsoft.com/office/powerpoint/2010/main" val="4290725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Robot Keyword in Indian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958" y="1497741"/>
            <a:ext cx="5040408" cy="48489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DoIP</a:t>
            </a:r>
            <a:r>
              <a:rPr lang="en-US" dirty="0"/>
              <a:t> Indian provides keywords:</a:t>
            </a:r>
          </a:p>
          <a:p>
            <a:r>
              <a:rPr lang="en-US" dirty="0" err="1"/>
              <a:t>DoIP</a:t>
            </a:r>
            <a:r>
              <a:rPr lang="en-US" dirty="0"/>
              <a:t> Initialize</a:t>
            </a:r>
          </a:p>
          <a:p>
            <a:r>
              <a:rPr lang="en-US" dirty="0" err="1"/>
              <a:t>DoIP</a:t>
            </a:r>
            <a:r>
              <a:rPr lang="en-US" dirty="0"/>
              <a:t> Send </a:t>
            </a:r>
            <a:r>
              <a:rPr lang="en-US" dirty="0" err="1"/>
              <a:t>Diag</a:t>
            </a:r>
            <a:r>
              <a:rPr lang="en-US" dirty="0"/>
              <a:t> Message</a:t>
            </a:r>
          </a:p>
          <a:p>
            <a:r>
              <a:rPr lang="en-US" dirty="0" err="1"/>
              <a:t>DoIP</a:t>
            </a:r>
            <a:r>
              <a:rPr lang="en-US" dirty="0"/>
              <a:t> Validate </a:t>
            </a:r>
            <a:r>
              <a:rPr lang="en-US" dirty="0" err="1"/>
              <a:t>Diag</a:t>
            </a:r>
            <a:r>
              <a:rPr lang="en-US" dirty="0"/>
              <a:t> Response</a:t>
            </a:r>
          </a:p>
          <a:p>
            <a:r>
              <a:rPr lang="en-US" dirty="0" err="1"/>
              <a:t>DoIP</a:t>
            </a:r>
            <a:r>
              <a:rPr lang="en-US" dirty="0"/>
              <a:t> Start Tester Present</a:t>
            </a:r>
          </a:p>
          <a:p>
            <a:r>
              <a:rPr lang="en-US" dirty="0" err="1"/>
              <a:t>DoIP</a:t>
            </a:r>
            <a:r>
              <a:rPr lang="en-US" dirty="0"/>
              <a:t> Stop Tester Present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F0F07-6ADC-F82B-1730-B19B8ED6F45B}"/>
              </a:ext>
            </a:extLst>
          </p:cNvPr>
          <p:cNvSpPr txBox="1"/>
          <p:nvPr/>
        </p:nvSpPr>
        <p:spPr>
          <a:xfrm>
            <a:off x="206827" y="1497741"/>
            <a:ext cx="31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Implementation for keyword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F9A31-E256-71F1-2B55-19936870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4" y="2071427"/>
            <a:ext cx="5393330" cy="23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Robot Keyword in Indian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211" y="1497741"/>
            <a:ext cx="5475962" cy="5154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necessary parameters:</a:t>
            </a:r>
          </a:p>
          <a:p>
            <a:r>
              <a:rPr lang="en-US" b="1" dirty="0"/>
              <a:t>DOIP_TARGET_IP</a:t>
            </a:r>
            <a:r>
              <a:rPr lang="en-US" dirty="0"/>
              <a:t>: IP of target device.</a:t>
            </a:r>
          </a:p>
          <a:p>
            <a:r>
              <a:rPr lang="en-US" b="1" dirty="0"/>
              <a:t>DOIP_TESTER_IP</a:t>
            </a:r>
            <a:r>
              <a:rPr lang="en-US" dirty="0"/>
              <a:t>: IP of target tester.</a:t>
            </a:r>
          </a:p>
          <a:p>
            <a:r>
              <a:rPr lang="en-US" b="1" dirty="0"/>
              <a:t>DOIP_TARGET_LOGICAL_ADDR: </a:t>
            </a:r>
            <a:r>
              <a:rPr lang="en-US" dirty="0"/>
              <a:t>IP of target ECU.</a:t>
            </a:r>
          </a:p>
          <a:p>
            <a:r>
              <a:rPr lang="en-US" b="1" dirty="0"/>
              <a:t>DOIP_TESTER_LOGICAL_ADDR: </a:t>
            </a:r>
            <a:r>
              <a:rPr lang="en-US" dirty="0"/>
              <a:t>IP of target tester.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00F90-059E-E9F2-0722-7F59F9D20D2A}"/>
              </a:ext>
            </a:extLst>
          </p:cNvPr>
          <p:cNvSpPr txBox="1"/>
          <p:nvPr/>
        </p:nvSpPr>
        <p:spPr>
          <a:xfrm>
            <a:off x="206827" y="1497741"/>
            <a:ext cx="483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Testbench.py info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9DF4A-CB0A-97BC-8306-80CF38A6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0" y="2064091"/>
            <a:ext cx="6184225" cy="37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5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Client for </a:t>
            </a:r>
            <a:r>
              <a:rPr lang="en-US" b="1" dirty="0" err="1">
                <a:solidFill>
                  <a:srgbClr val="0070C0"/>
                </a:solidFill>
              </a:rPr>
              <a:t>pypi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0444B-85C1-8251-AE39-E0EE7A2D0C29}"/>
              </a:ext>
            </a:extLst>
          </p:cNvPr>
          <p:cNvSpPr txBox="1"/>
          <p:nvPr/>
        </p:nvSpPr>
        <p:spPr>
          <a:xfrm>
            <a:off x="400394" y="1414790"/>
            <a:ext cx="1076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As my investigation, </a:t>
            </a:r>
            <a:r>
              <a:rPr lang="en-US" b="1" dirty="0" err="1"/>
              <a:t>DoIP</a:t>
            </a:r>
            <a:r>
              <a:rPr lang="en-US" b="1" dirty="0"/>
              <a:t> Client for </a:t>
            </a:r>
            <a:r>
              <a:rPr lang="en-US" b="1" dirty="0" err="1"/>
              <a:t>pypi</a:t>
            </a:r>
            <a:r>
              <a:rPr lang="en-US" b="1" dirty="0"/>
              <a:t> </a:t>
            </a:r>
            <a:r>
              <a:rPr lang="en-US" dirty="0"/>
              <a:t>have the method implementation following sequence diagram.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2931C-6F54-FFA2-B7E7-182316E1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2839"/>
            <a:ext cx="3601906" cy="1781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FE1B3-8525-09FF-0C1C-C8CE41C1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08" y="1818964"/>
            <a:ext cx="4688195" cy="1905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11C9-B228-5EF7-DB93-DD67D3788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6953"/>
            <a:ext cx="5898359" cy="1476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96F45-35F4-FF8D-E9DD-D45DBC44698F}"/>
              </a:ext>
            </a:extLst>
          </p:cNvPr>
          <p:cNvSpPr txBox="1"/>
          <p:nvPr/>
        </p:nvSpPr>
        <p:spPr>
          <a:xfrm>
            <a:off x="400394" y="3883313"/>
            <a:ext cx="1076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DoIP</a:t>
            </a:r>
            <a:r>
              <a:rPr lang="en-US" dirty="0"/>
              <a:t> Client receive the </a:t>
            </a:r>
            <a:r>
              <a:rPr lang="en-US" b="1" dirty="0"/>
              <a:t>vehicle announcement messages </a:t>
            </a:r>
            <a:r>
              <a:rPr lang="en-US" dirty="0"/>
              <a:t>from application.</a:t>
            </a:r>
          </a:p>
        </p:txBody>
      </p:sp>
    </p:spTree>
    <p:extLst>
      <p:ext uri="{BB962C8B-B14F-4D97-AF65-F5344CB8AC3E}">
        <p14:creationId xmlns:p14="http://schemas.microsoft.com/office/powerpoint/2010/main" val="57219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Reference: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B8D1B-28B8-A136-E0A7-36E8E8AE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75758"/>
            <a:ext cx="11353800" cy="435133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DoIP</a:t>
            </a:r>
            <a:r>
              <a:rPr lang="en-US" dirty="0"/>
              <a:t> concepts: </a:t>
            </a:r>
            <a:r>
              <a:rPr lang="en-US" dirty="0">
                <a:hlinkClick r:id="rId2"/>
              </a:rPr>
              <a:t>https://www.autopi.io/blog/diagnostics-over-internet-protocol-explained/</a:t>
            </a:r>
            <a:endParaRPr lang="en-US" dirty="0"/>
          </a:p>
          <a:p>
            <a:r>
              <a:rPr lang="en-US" dirty="0" err="1"/>
              <a:t>DoIP</a:t>
            </a:r>
            <a:r>
              <a:rPr lang="en-US" dirty="0"/>
              <a:t> ECU: </a:t>
            </a:r>
            <a:r>
              <a:rPr lang="en-US" dirty="0">
                <a:hlinkClick r:id="rId3"/>
              </a:rPr>
              <a:t>https://pi3g.com/wp-content/uploads/2021/10/doip-isotp-gw.pdf</a:t>
            </a:r>
            <a:endParaRPr lang="en-US" dirty="0"/>
          </a:p>
          <a:p>
            <a:r>
              <a:rPr lang="en-US" dirty="0" err="1"/>
              <a:t>DoIP</a:t>
            </a:r>
            <a:r>
              <a:rPr lang="en-US" dirty="0"/>
              <a:t> in Canoe: </a:t>
            </a:r>
            <a:r>
              <a:rPr lang="en-US" dirty="0">
                <a:hlinkClick r:id="rId4"/>
              </a:rPr>
              <a:t>https://www.youtube.com/watch?v=mjcG_n0ICDQ</a:t>
            </a:r>
            <a:endParaRPr lang="en-US" dirty="0"/>
          </a:p>
          <a:p>
            <a:r>
              <a:rPr lang="en-US" dirty="0" err="1"/>
              <a:t>Autosar</a:t>
            </a:r>
            <a:r>
              <a:rPr lang="en-US" dirty="0"/>
              <a:t> </a:t>
            </a:r>
            <a:r>
              <a:rPr lang="en-US" dirty="0" err="1"/>
              <a:t>DoIP</a:t>
            </a:r>
            <a:r>
              <a:rPr lang="en-US" dirty="0"/>
              <a:t> specification: </a:t>
            </a:r>
            <a:r>
              <a:rPr lang="en-US" dirty="0">
                <a:hlinkClick r:id="rId5"/>
              </a:rPr>
              <a:t>https://www.autosar.org/fileadmin/standards/R4-4-0/CP/AUTOSAR_SWS_DiagnosticOverIP.pdf</a:t>
            </a:r>
            <a:endParaRPr lang="en-US" dirty="0"/>
          </a:p>
          <a:p>
            <a:r>
              <a:rPr lang="en-US" dirty="0" err="1"/>
              <a:t>CANoe</a:t>
            </a:r>
            <a:r>
              <a:rPr lang="en-US" dirty="0"/>
              <a:t> Demo with trial key: </a:t>
            </a:r>
            <a:r>
              <a:rPr lang="en-US" dirty="0">
                <a:hlinkClick r:id="rId6"/>
              </a:rPr>
              <a:t>https://www.vector.com/int/en/support-downloads/download-center/#product=%5B%22115%22%5D&amp;downloadType=%5B%22demos%22%5D&amp;tab=1&amp;pageSize=15&amp;sort=date&amp;order=desc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5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Introduction to </a:t>
            </a:r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Protocol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B8D1B-28B8-A136-E0A7-36E8E8AE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85" y="1548788"/>
            <a:ext cx="11090945" cy="4944087"/>
          </a:xfrm>
        </p:spPr>
        <p:txBody>
          <a:bodyPr>
            <a:normAutofit/>
          </a:bodyPr>
          <a:lstStyle/>
          <a:p>
            <a:r>
              <a:rPr lang="en-US" dirty="0"/>
              <a:t>The world is getting more connected as more and more devices connect to the internet. </a:t>
            </a:r>
          </a:p>
          <a:p>
            <a:r>
              <a:rPr lang="en-US" dirty="0"/>
              <a:t>An upcoming trend in the automotive industry is to enable remote access to vehicles for a flexible interface between the diagnostic engineer and vehicle ECU.</a:t>
            </a:r>
            <a:endParaRPr lang="en-US" b="1" dirty="0"/>
          </a:p>
          <a:p>
            <a:r>
              <a:rPr lang="en-US" dirty="0"/>
              <a:t>As a result, new communication protocols for remote diagnostics of complex systems, such as cars, have been developed. </a:t>
            </a:r>
            <a:r>
              <a:rPr lang="en-US" dirty="0" err="1"/>
              <a:t>DoIP</a:t>
            </a:r>
            <a:r>
              <a:rPr lang="en-US" dirty="0"/>
              <a:t> is one of the most essential of these protocols. </a:t>
            </a:r>
          </a:p>
          <a:p>
            <a:r>
              <a:rPr lang="en-US" b="1" dirty="0"/>
              <a:t>Important: </a:t>
            </a:r>
            <a:r>
              <a:rPr lang="en-US" dirty="0"/>
              <a:t>To understand background of </a:t>
            </a:r>
            <a:r>
              <a:rPr lang="en-US" dirty="0" err="1"/>
              <a:t>DoIP</a:t>
            </a:r>
            <a:r>
              <a:rPr lang="en-US" dirty="0"/>
              <a:t> protocol. </a:t>
            </a:r>
            <a:br>
              <a:rPr lang="en-US" dirty="0"/>
            </a:br>
            <a:r>
              <a:rPr lang="en-US" dirty="0"/>
              <a:t>Refer: </a:t>
            </a:r>
            <a:r>
              <a:rPr lang="en-US" dirty="0">
                <a:hlinkClick r:id="rId2"/>
              </a:rPr>
              <a:t>https://elearning.vector.com/mod/page/view.php?id=167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</a:t>
            </a:r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B8D1B-28B8-A136-E0A7-36E8E8AE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241" y="1617703"/>
            <a:ext cx="3459759" cy="4351338"/>
          </a:xfrm>
        </p:spPr>
        <p:txBody>
          <a:bodyPr/>
          <a:lstStyle/>
          <a:p>
            <a:r>
              <a:rPr lang="en-US" b="1" dirty="0" err="1"/>
              <a:t>DoIP</a:t>
            </a:r>
            <a:r>
              <a:rPr lang="en-US" dirty="0"/>
              <a:t> is an important diagnostic protocol that allows you to retrieve diagnostics information from your vehicle's onboard computer system through the internet.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EAD62-D463-5901-EB09-9CBE7315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0" y="1282143"/>
            <a:ext cx="8528322" cy="5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B8D1B-28B8-A136-E0A7-36E8E8AE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957" y="1266738"/>
            <a:ext cx="6672044" cy="5226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Traditionally testing on ECU:</a:t>
            </a:r>
          </a:p>
          <a:p>
            <a:r>
              <a:rPr lang="en-US" dirty="0"/>
              <a:t>It only test at local machine.</a:t>
            </a:r>
          </a:p>
          <a:p>
            <a:r>
              <a:rPr lang="en-US" dirty="0"/>
              <a:t>It can flash ECUs through Ethernet.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Requirements for </a:t>
            </a:r>
            <a:r>
              <a:rPr lang="en-US" b="1" dirty="0" err="1"/>
              <a:t>DoIP</a:t>
            </a:r>
            <a:r>
              <a:rPr lang="en-US" b="1" dirty="0"/>
              <a:t> protocol:</a:t>
            </a:r>
          </a:p>
          <a:p>
            <a:r>
              <a:rPr lang="en-US" dirty="0"/>
              <a:t>A requirement for </a:t>
            </a:r>
            <a:r>
              <a:rPr lang="en-US" dirty="0" err="1"/>
              <a:t>DoIP</a:t>
            </a:r>
            <a:r>
              <a:rPr lang="en-US" dirty="0"/>
              <a:t> is the support of UDP and TCP. </a:t>
            </a:r>
          </a:p>
          <a:p>
            <a:r>
              <a:rPr lang="en-US" dirty="0"/>
              <a:t>UDP is used for transmission of status or configuration information.</a:t>
            </a:r>
          </a:p>
          <a:p>
            <a:r>
              <a:rPr lang="en-US" dirty="0"/>
              <a:t>A TCP connection, on the other hand, enables transmission of actual diagnostic packets via a fixed communication channel.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54CC7-E13B-72A5-A16E-5F128D4D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3334195"/>
            <a:ext cx="4945474" cy="3439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F51A90-9A90-0F44-A533-946FAA70FCE9}"/>
              </a:ext>
            </a:extLst>
          </p:cNvPr>
          <p:cNvSpPr/>
          <p:nvPr/>
        </p:nvSpPr>
        <p:spPr>
          <a:xfrm>
            <a:off x="1971414" y="1451295"/>
            <a:ext cx="1468074" cy="872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OBD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244BF-BDC0-5464-CC46-641DB2FE877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705451" y="2323750"/>
            <a:ext cx="0" cy="164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4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5D74D4C-D313-D54B-B51E-C368BC514218}"/>
              </a:ext>
            </a:extLst>
          </p:cNvPr>
          <p:cNvGrpSpPr/>
          <p:nvPr/>
        </p:nvGrpSpPr>
        <p:grpSpPr>
          <a:xfrm>
            <a:off x="598221" y="1588942"/>
            <a:ext cx="4934337" cy="2115800"/>
            <a:chOff x="598221" y="1588942"/>
            <a:chExt cx="4934337" cy="2115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0C79BD-5B30-02E3-D160-FC2D37D9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221" y="1588942"/>
              <a:ext cx="4934337" cy="21158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477376-9BA7-5800-1568-8A5DDD7B7E76}"/>
                </a:ext>
              </a:extLst>
            </p:cNvPr>
            <p:cNvCxnSpPr/>
            <p:nvPr/>
          </p:nvCxnSpPr>
          <p:spPr>
            <a:xfrm>
              <a:off x="3643475" y="2491530"/>
              <a:ext cx="80269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66FAA3-3CD9-DE2B-823D-026F2D7EC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87" y="1919984"/>
              <a:ext cx="0" cy="59557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4729AC-0A45-4109-2077-AED14EA604D4}"/>
                </a:ext>
              </a:extLst>
            </p:cNvPr>
            <p:cNvCxnSpPr>
              <a:cxnSpLocks/>
            </p:cNvCxnSpPr>
            <p:nvPr/>
          </p:nvCxnSpPr>
          <p:spPr>
            <a:xfrm>
              <a:off x="4441726" y="1919984"/>
              <a:ext cx="49939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E7B0B-856E-4A13-AE70-7A689A1C11ED}"/>
                </a:ext>
              </a:extLst>
            </p:cNvPr>
            <p:cNvCxnSpPr>
              <a:cxnSpLocks/>
            </p:cNvCxnSpPr>
            <p:nvPr/>
          </p:nvCxnSpPr>
          <p:spPr>
            <a:xfrm>
              <a:off x="4547331" y="2005636"/>
              <a:ext cx="393785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940A5E-1CC3-1978-C14D-ABE90F73E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7331" y="1988436"/>
              <a:ext cx="0" cy="65840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03597C-E108-7FF5-9B91-FD08A1283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3475" y="2646842"/>
              <a:ext cx="90385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method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27595A-141E-CE77-17EC-1E4ACA90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2" y="3429000"/>
            <a:ext cx="6946533" cy="3277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F51A90-9A90-0F44-A533-946FAA70FCE9}"/>
              </a:ext>
            </a:extLst>
          </p:cNvPr>
          <p:cNvSpPr/>
          <p:nvPr/>
        </p:nvSpPr>
        <p:spPr>
          <a:xfrm>
            <a:off x="2678788" y="1321356"/>
            <a:ext cx="1468074" cy="872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DoIP</a:t>
            </a:r>
            <a:r>
              <a:rPr lang="en-US" b="1" dirty="0">
                <a:solidFill>
                  <a:schemeClr val="tx1"/>
                </a:solidFill>
              </a:rPr>
              <a:t> Gateway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7ABEE-D7E5-C007-DC7B-02C6B655EDD1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 flipH="1">
            <a:off x="4146862" y="1254461"/>
            <a:ext cx="2359712" cy="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C212D22-8290-1B44-14E3-1B015DE18D44}"/>
              </a:ext>
            </a:extLst>
          </p:cNvPr>
          <p:cNvSpPr/>
          <p:nvPr/>
        </p:nvSpPr>
        <p:spPr>
          <a:xfrm>
            <a:off x="5038500" y="818233"/>
            <a:ext cx="1468074" cy="872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Tester</a:t>
            </a:r>
            <a:endParaRPr lang="en-US" b="1" dirty="0"/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958" y="1588942"/>
            <a:ext cx="5040408" cy="4757751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DoIP</a:t>
            </a:r>
            <a:r>
              <a:rPr lang="en-US" dirty="0"/>
              <a:t>, tester can remote access to ECU through internet.</a:t>
            </a:r>
          </a:p>
          <a:p>
            <a:r>
              <a:rPr lang="en-US" dirty="0">
                <a:solidFill>
                  <a:srgbClr val="FF0000"/>
                </a:solidFill>
              </a:rPr>
              <a:t>Requests of the tester are forwarded to internal networks so that </a:t>
            </a:r>
            <a:r>
              <a:rPr lang="en-US" dirty="0"/>
              <a:t>a desired ECU can receive and process them. </a:t>
            </a:r>
            <a:r>
              <a:rPr lang="en-US" dirty="0">
                <a:solidFill>
                  <a:srgbClr val="00B050"/>
                </a:solidFill>
              </a:rPr>
              <a:t>As soon as a response from the requested ECU is available, the gateway routes this back to the tester.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721D9-6530-2C86-497F-815C4A6601E3}"/>
              </a:ext>
            </a:extLst>
          </p:cNvPr>
          <p:cNvSpPr txBox="1"/>
          <p:nvPr/>
        </p:nvSpPr>
        <p:spPr>
          <a:xfrm>
            <a:off x="5259198" y="17575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desired ECU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2448-1D33-52F6-D2E3-B3C19FDD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2" y="3581400"/>
            <a:ext cx="6946533" cy="327792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698878-1392-F584-9FBE-67F1E55A237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412825" y="2193811"/>
            <a:ext cx="481256" cy="284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0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5D74D4C-D313-D54B-B51E-C368BC514218}"/>
              </a:ext>
            </a:extLst>
          </p:cNvPr>
          <p:cNvGrpSpPr/>
          <p:nvPr/>
        </p:nvGrpSpPr>
        <p:grpSpPr>
          <a:xfrm>
            <a:off x="598221" y="1588942"/>
            <a:ext cx="4934337" cy="2115800"/>
            <a:chOff x="598221" y="1588942"/>
            <a:chExt cx="4934337" cy="2115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0C79BD-5B30-02E3-D160-FC2D37D9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221" y="1588942"/>
              <a:ext cx="4934337" cy="21158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477376-9BA7-5800-1568-8A5DDD7B7E76}"/>
                </a:ext>
              </a:extLst>
            </p:cNvPr>
            <p:cNvCxnSpPr/>
            <p:nvPr/>
          </p:nvCxnSpPr>
          <p:spPr>
            <a:xfrm>
              <a:off x="3643475" y="2491530"/>
              <a:ext cx="80269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66FAA3-3CD9-DE2B-823D-026F2D7EC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87" y="1919984"/>
              <a:ext cx="0" cy="59557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4729AC-0A45-4109-2077-AED14EA604D4}"/>
                </a:ext>
              </a:extLst>
            </p:cNvPr>
            <p:cNvCxnSpPr>
              <a:cxnSpLocks/>
            </p:cNvCxnSpPr>
            <p:nvPr/>
          </p:nvCxnSpPr>
          <p:spPr>
            <a:xfrm>
              <a:off x="4441726" y="1919984"/>
              <a:ext cx="49939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FE7B0B-856E-4A13-AE70-7A689A1C11ED}"/>
                </a:ext>
              </a:extLst>
            </p:cNvPr>
            <p:cNvCxnSpPr>
              <a:cxnSpLocks/>
            </p:cNvCxnSpPr>
            <p:nvPr/>
          </p:nvCxnSpPr>
          <p:spPr>
            <a:xfrm>
              <a:off x="4547331" y="2005636"/>
              <a:ext cx="393785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940A5E-1CC3-1978-C14D-ABE90F73E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7331" y="1988436"/>
              <a:ext cx="0" cy="65840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03597C-E108-7FF5-9B91-FD08A1283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3475" y="2646842"/>
              <a:ext cx="903856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method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51A90-9A90-0F44-A533-946FAA70FCE9}"/>
              </a:ext>
            </a:extLst>
          </p:cNvPr>
          <p:cNvSpPr/>
          <p:nvPr/>
        </p:nvSpPr>
        <p:spPr>
          <a:xfrm>
            <a:off x="2668810" y="1308625"/>
            <a:ext cx="1468074" cy="872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PC Server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7ABEE-D7E5-C007-DC7B-02C6B655EDD1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 flipH="1">
            <a:off x="4136884" y="1254461"/>
            <a:ext cx="2369690" cy="49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C212D22-8290-1B44-14E3-1B015DE18D44}"/>
              </a:ext>
            </a:extLst>
          </p:cNvPr>
          <p:cNvSpPr/>
          <p:nvPr/>
        </p:nvSpPr>
        <p:spPr>
          <a:xfrm>
            <a:off x="5038500" y="818233"/>
            <a:ext cx="1468074" cy="872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Tester</a:t>
            </a:r>
            <a:endParaRPr lang="en-US" b="1" dirty="0"/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903F3CB-6838-498B-CA06-4769ED4C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958" y="1588942"/>
            <a:ext cx="5040408" cy="4757751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DoIP</a:t>
            </a:r>
            <a:r>
              <a:rPr lang="en-US" dirty="0"/>
              <a:t>, tester can remote access to ECU through internet.</a:t>
            </a:r>
          </a:p>
          <a:p>
            <a:r>
              <a:rPr lang="en-US" dirty="0"/>
              <a:t>Or you can access to the target vehicle in the network.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721D9-6530-2C86-497F-815C4A6601E3}"/>
              </a:ext>
            </a:extLst>
          </p:cNvPr>
          <p:cNvSpPr txBox="1"/>
          <p:nvPr/>
        </p:nvSpPr>
        <p:spPr>
          <a:xfrm>
            <a:off x="5259198" y="17575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desired ECU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2448-1D33-52F6-D2E3-B3C19FDD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4" y="3702915"/>
            <a:ext cx="3459580" cy="3042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29097-AA63-9B18-57EC-4A282F61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08" y="3717473"/>
            <a:ext cx="3459580" cy="304262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698878-1392-F584-9FBE-67F1E55A237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956944" y="2181080"/>
            <a:ext cx="1445903" cy="311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7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D6C-AFDA-90E1-C0F0-728FF51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DoIP</a:t>
            </a:r>
            <a:r>
              <a:rPr lang="en-US" b="1" dirty="0">
                <a:solidFill>
                  <a:srgbClr val="0070C0"/>
                </a:solidFill>
              </a:rPr>
              <a:t> method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31EED-43FB-680D-6FF3-B4B4E066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1" y="1413997"/>
            <a:ext cx="7880360" cy="50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1487</Words>
  <Application>Microsoft Office PowerPoint</Application>
  <PresentationFormat>Widescreen</PresentationFormat>
  <Paragraphs>194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Symbol</vt:lpstr>
      <vt:lpstr>Wingdings</vt:lpstr>
      <vt:lpstr>Office Theme</vt:lpstr>
      <vt:lpstr>DoIP  Investigation</vt:lpstr>
      <vt:lpstr>Agenda</vt:lpstr>
      <vt:lpstr>Introduction</vt:lpstr>
      <vt:lpstr>Introduction to DoIP Protocol</vt:lpstr>
      <vt:lpstr>What is DoIP?</vt:lpstr>
      <vt:lpstr>Background</vt:lpstr>
      <vt:lpstr>DoIP method </vt:lpstr>
      <vt:lpstr>DoIP method </vt:lpstr>
      <vt:lpstr>DoIP method </vt:lpstr>
      <vt:lpstr>Requirements</vt:lpstr>
      <vt:lpstr>DoIP Basis</vt:lpstr>
      <vt:lpstr>DoIP Basis</vt:lpstr>
      <vt:lpstr>A Typical Communucation Sequence </vt:lpstr>
      <vt:lpstr>A Typical Communucation Sequence </vt:lpstr>
      <vt:lpstr>A Typical Communucation Sequence </vt:lpstr>
      <vt:lpstr>A Typical Communucation Sequence </vt:lpstr>
      <vt:lpstr>A Typical Communucation Sequence </vt:lpstr>
      <vt:lpstr>A Typical Communucation Sequence </vt:lpstr>
      <vt:lpstr>A Typical Communucation Sequence </vt:lpstr>
      <vt:lpstr>Simple Setup on Canoe</vt:lpstr>
      <vt:lpstr>Simple set up diagnostic DoIP for ECU</vt:lpstr>
      <vt:lpstr>Simple set up diagnostic DoIP for ECU</vt:lpstr>
      <vt:lpstr>Simple set up diagnostic DoIP for ECU</vt:lpstr>
      <vt:lpstr>Simple set up diagnostic DoIP for ECU</vt:lpstr>
      <vt:lpstr>Simple set up diagnostic DoIP for ECU</vt:lpstr>
      <vt:lpstr>Simple set up diagnostic DoIP for ECU</vt:lpstr>
      <vt:lpstr>Simple set up diagnostic DoIP for ECU</vt:lpstr>
      <vt:lpstr>Our DoIP library</vt:lpstr>
      <vt:lpstr>Context</vt:lpstr>
      <vt:lpstr>DoIP Robot Keyword in PDT team</vt:lpstr>
      <vt:lpstr>DoIP Robot Keyword in PDT team</vt:lpstr>
      <vt:lpstr>DoIP Robot Keyword in Indian</vt:lpstr>
      <vt:lpstr>DoIP Robot Keyword in Indian</vt:lpstr>
      <vt:lpstr>DoIP Robot Keyword in Indian</vt:lpstr>
      <vt:lpstr>DoIP Client for pypi</vt:lpstr>
      <vt:lpstr>Reference: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 Robot Framework</dc:title>
  <dc:creator>Hua Van Thong (MS/EMC12-XC)</dc:creator>
  <cp:lastModifiedBy>Hua Van Thong (MS/EMC51-XC)</cp:lastModifiedBy>
  <cp:revision>191</cp:revision>
  <dcterms:created xsi:type="dcterms:W3CDTF">2023-07-03T07:25:07Z</dcterms:created>
  <dcterms:modified xsi:type="dcterms:W3CDTF">2023-11-01T10:09:08Z</dcterms:modified>
</cp:coreProperties>
</file>